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6378" autoAdjust="0"/>
  </p:normalViewPr>
  <p:slideViewPr>
    <p:cSldViewPr snapToGrid="0">
      <p:cViewPr varScale="1">
        <p:scale>
          <a:sx n="57" d="100"/>
          <a:sy n="57" d="100"/>
        </p:scale>
        <p:origin x="9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474310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2660871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1961177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1807582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30694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1118864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109631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896435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323650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263466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0E3E45B-6540-4B86-AA86-AE781F42AEBD}" type="datetimeFigureOut">
              <a:rPr kumimoji="1" lang="ja-JP" altLang="en-US" smtClean="0"/>
              <a:t>2026/2/10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2170851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0E3E45B-6540-4B86-AA86-AE781F42AEBD}" type="datetimeFigureOut">
              <a:rPr kumimoji="1" lang="ja-JP" altLang="en-US" smtClean="0"/>
              <a:t>2026/2/10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1DF862B-C728-4D4D-9DBA-341E8A6A7BB9}" type="slidenum">
              <a:rPr kumimoji="1" lang="ja-JP" altLang="en-US" smtClean="0"/>
              <a:t>‹#›</a:t>
            </a:fld>
            <a:endParaRPr kumimoji="1" lang="ja-JP" altLang="en-US"/>
          </a:p>
        </p:txBody>
      </p:sp>
    </p:spTree>
    <p:extLst>
      <p:ext uri="{BB962C8B-B14F-4D97-AF65-F5344CB8AC3E}">
        <p14:creationId xmlns:p14="http://schemas.microsoft.com/office/powerpoint/2010/main" val="4182694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59339" y="515384"/>
            <a:ext cx="6280887" cy="523220"/>
          </a:xfrm>
          <a:prstGeom prst="rect">
            <a:avLst/>
          </a:prstGeom>
          <a:solidFill>
            <a:schemeClr val="accent6">
              <a:lumMod val="20000"/>
              <a:lumOff val="80000"/>
            </a:schemeClr>
          </a:solidFill>
        </p:spPr>
        <p:txBody>
          <a:bodyPr wrap="none">
            <a:spAutoFit/>
          </a:bodyPr>
          <a:lstStyle/>
          <a:p>
            <a:r>
              <a:rPr lang="ja-JP" altLang="ja-JP" sz="2800" b="1"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能登半島地震からの</a:t>
            </a:r>
            <a:r>
              <a:rPr lang="ja-JP" altLang="ja-JP" sz="2800" b="1"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復興</a:t>
            </a:r>
            <a:r>
              <a:rPr lang="ja-JP" altLang="en-US" sz="2800" b="1"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を考える＃３</a:t>
            </a:r>
            <a:r>
              <a:rPr lang="ja-JP" altLang="ja-JP" sz="2800" b="1" kern="100" dirty="0" smtClean="0">
                <a:solidFill>
                  <a:srgbClr val="545454"/>
                </a:solidFill>
                <a:latin typeface="游ゴシック Medium" panose="020B0500000000000000" pitchFamily="50" charset="-128"/>
                <a:ea typeface="游ゴシック Medium" panose="020B0500000000000000" pitchFamily="50" charset="-128"/>
                <a:cs typeface="Times New Roman" panose="02020603050405020304" pitchFamily="18" charset="0"/>
              </a:rPr>
              <a:t> </a:t>
            </a:r>
            <a:endParaRPr lang="ja-JP" altLang="en-US" sz="2800" b="1" dirty="0">
              <a:latin typeface="游ゴシック Medium" panose="020B0500000000000000" pitchFamily="50" charset="-128"/>
              <a:ea typeface="游ゴシック Medium" panose="020B0500000000000000" pitchFamily="50" charset="-128"/>
            </a:endParaRPr>
          </a:p>
        </p:txBody>
      </p:sp>
      <p:sp>
        <p:nvSpPr>
          <p:cNvPr id="6" name="正方形/長方形 5"/>
          <p:cNvSpPr/>
          <p:nvPr/>
        </p:nvSpPr>
        <p:spPr>
          <a:xfrm>
            <a:off x="259339" y="86857"/>
            <a:ext cx="5163593" cy="369332"/>
          </a:xfrm>
          <a:prstGeom prst="rect">
            <a:avLst/>
          </a:prstGeom>
        </p:spPr>
        <p:txBody>
          <a:bodyPr wrap="none">
            <a:spAutoFit/>
          </a:bodyPr>
          <a:lstStyle/>
          <a:p>
            <a:r>
              <a:rPr lang="ja-JP" altLang="en-US" dirty="0" smtClean="0">
                <a:latin typeface="+mn-ea"/>
              </a:rPr>
              <a:t> 能登</a:t>
            </a:r>
            <a:r>
              <a:rPr lang="ja-JP" altLang="en-US" dirty="0">
                <a:latin typeface="+mn-ea"/>
              </a:rPr>
              <a:t>半島地震 復興を考えるオンラインセミナー</a:t>
            </a:r>
          </a:p>
        </p:txBody>
      </p:sp>
      <p:sp>
        <p:nvSpPr>
          <p:cNvPr id="8" name="正方形/長方形 7"/>
          <p:cNvSpPr/>
          <p:nvPr/>
        </p:nvSpPr>
        <p:spPr>
          <a:xfrm>
            <a:off x="306747" y="1145090"/>
            <a:ext cx="6229349" cy="3970318"/>
          </a:xfrm>
          <a:prstGeom prst="rect">
            <a:avLst/>
          </a:prstGeom>
          <a:solidFill>
            <a:schemeClr val="accent4">
              <a:lumMod val="20000"/>
              <a:lumOff val="80000"/>
            </a:schemeClr>
          </a:solidFill>
          <a:ln w="38100">
            <a:solidFill>
              <a:srgbClr val="FFC000"/>
            </a:solidFill>
          </a:ln>
        </p:spPr>
        <p:txBody>
          <a:bodyPr wrap="square">
            <a:spAutoFit/>
          </a:bodyPr>
          <a:lstStyle/>
          <a:p>
            <a:r>
              <a:rPr lang="ja-JP"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講演</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会：</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en-US" sz="2800" dirty="0">
                <a:latin typeface="游ゴシック Medium" panose="020B0500000000000000" pitchFamily="50" charset="-128"/>
                <a:ea typeface="游ゴシック Medium" panose="020B0500000000000000" pitchFamily="50" charset="-128"/>
              </a:rPr>
              <a:t>災害時における地域での医薬品の供給に</a:t>
            </a:r>
            <a:r>
              <a:rPr lang="ja-JP" altLang="en-US" sz="2800" dirty="0" smtClean="0">
                <a:latin typeface="游ゴシック Medium" panose="020B0500000000000000" pitchFamily="50" charset="-128"/>
                <a:ea typeface="游ゴシック Medium" panose="020B0500000000000000" pitchFamily="50" charset="-128"/>
              </a:rPr>
              <a:t>ついて</a:t>
            </a:r>
            <a:endParaRPr lang="en-US" altLang="ja-JP" sz="2800" dirty="0" smtClean="0">
              <a:latin typeface="游ゴシック Medium" panose="020B0500000000000000" pitchFamily="50" charset="-128"/>
              <a:ea typeface="游ゴシック Medium" panose="020B0500000000000000" pitchFamily="50" charset="-128"/>
            </a:endParaRPr>
          </a:p>
          <a:p>
            <a:r>
              <a:rPr lang="ja-JP"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演者：</a:t>
            </a:r>
            <a:r>
              <a:rPr lang="ja-JP" altLang="en-US" sz="2800" dirty="0">
                <a:latin typeface="游ゴシック Medium" panose="020B0500000000000000" pitchFamily="50" charset="-128"/>
                <a:ea typeface="游ゴシック Medium" panose="020B0500000000000000" pitchFamily="50" charset="-128"/>
              </a:rPr>
              <a:t>松下 </a:t>
            </a:r>
            <a:r>
              <a:rPr lang="ja-JP" altLang="en-US" sz="2800" dirty="0" smtClean="0">
                <a:latin typeface="游ゴシック Medium" panose="020B0500000000000000" pitchFamily="50" charset="-128"/>
                <a:ea typeface="游ゴシック Medium" panose="020B0500000000000000" pitchFamily="50" charset="-128"/>
              </a:rPr>
              <a:t>俊介</a:t>
            </a:r>
            <a:r>
              <a:rPr lang="ja-JP"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先生</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（平成</a:t>
            </a:r>
            <a:r>
              <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27</a:t>
            </a:r>
            <a:r>
              <a:rPr lang="ja-JP" altLang="en-US" sz="2800" kern="10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年卒）</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a:t>
            </a:r>
            <a:r>
              <a:rPr lang="ja-JP" altLang="en-US" sz="2800" dirty="0">
                <a:latin typeface="游ゴシック Medium" panose="020B0500000000000000" pitchFamily="50" charset="-128"/>
                <a:ea typeface="游ゴシック Medium" panose="020B0500000000000000" pitchFamily="50" charset="-128"/>
              </a:rPr>
              <a:t>厚生労働省 医政局 医薬産業振興・医療情報企画課</a:t>
            </a:r>
            <a:r>
              <a:rPr lang="ja-JP"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日時：令和</a:t>
            </a:r>
            <a:r>
              <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8</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年</a:t>
            </a:r>
            <a:r>
              <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3</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月</a:t>
            </a:r>
            <a:r>
              <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8</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日（日）</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　　午後</a:t>
            </a:r>
            <a:r>
              <a:rPr lang="en-US" altLang="ja-JP"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1</a:t>
            </a:r>
            <a:r>
              <a:rPr lang="ja-JP" altLang="en-US"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時</a:t>
            </a:r>
            <a:r>
              <a:rPr lang="en-US" altLang="ja-JP"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30</a:t>
            </a:r>
            <a:r>
              <a:rPr lang="ja-JP" altLang="en-US"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分から</a:t>
            </a:r>
            <a:r>
              <a:rPr lang="en-US" altLang="ja-JP"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2</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時</a:t>
            </a:r>
            <a:r>
              <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30</a:t>
            </a:r>
            <a:r>
              <a:rPr lang="ja-JP" altLang="en-US"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分</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ja-JP" sz="28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会場：オンラインセミナー</a:t>
            </a:r>
            <a:r>
              <a:rPr lang="ja-JP" altLang="ja-JP" sz="2800" kern="100" dirty="0">
                <a:solidFill>
                  <a:srgbClr val="545454"/>
                </a:solidFill>
                <a:latin typeface="游ゴシック Medium" panose="020B0500000000000000" pitchFamily="50" charset="-128"/>
                <a:ea typeface="游ゴシック Medium" panose="020B0500000000000000" pitchFamily="50" charset="-128"/>
                <a:cs typeface="Times New Roman" panose="02020603050405020304" pitchFamily="18" charset="0"/>
              </a:rPr>
              <a:t> </a:t>
            </a:r>
            <a:endParaRPr lang="en-US" altLang="ja-JP" sz="2800" kern="100" dirty="0" smtClean="0">
              <a:solidFill>
                <a:srgbClr val="545454"/>
              </a:solidFill>
              <a:latin typeface="游ゴシック Medium" panose="020B0500000000000000" pitchFamily="50" charset="-128"/>
              <a:ea typeface="游ゴシック Medium" panose="020B0500000000000000" pitchFamily="50" charset="-128"/>
              <a:cs typeface="Times New Roman" panose="02020603050405020304" pitchFamily="18" charset="0"/>
            </a:endParaRPr>
          </a:p>
        </p:txBody>
      </p:sp>
      <p:sp>
        <p:nvSpPr>
          <p:cNvPr id="9" name="正方形/長方形 8"/>
          <p:cNvSpPr/>
          <p:nvPr/>
        </p:nvSpPr>
        <p:spPr>
          <a:xfrm>
            <a:off x="304906" y="8758451"/>
            <a:ext cx="4807611" cy="1015663"/>
          </a:xfrm>
          <a:prstGeom prst="rect">
            <a:avLst/>
          </a:prstGeom>
        </p:spPr>
        <p:txBody>
          <a:bodyPr wrap="square">
            <a:spAutoFit/>
          </a:bodyPr>
          <a:lstStyle/>
          <a:p>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お問い合わせ</a:t>
            </a:r>
            <a:r>
              <a:rPr lang="ja-JP" altLang="ja-JP" sz="20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：荒井國三</a:t>
            </a:r>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a:t>
            </a:r>
            <a:r>
              <a:rPr lang="ja-JP" altLang="en-US" sz="20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金沢大学</a:t>
            </a:r>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a:t>
            </a:r>
            <a:endParaRPr lang="en-US"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ja-JP" altLang="en-US" sz="20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協力</a:t>
            </a:r>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a:t>
            </a:r>
            <a:r>
              <a:rPr lang="ja-JP" altLang="ja-JP" sz="2000" kern="100" dirty="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山岡清・由美子能登復興</a:t>
            </a:r>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rPr>
              <a:t>基金</a:t>
            </a:r>
            <a:endParaRPr lang="en-US" altLang="ja-JP" sz="2000" kern="100" dirty="0" smtClean="0">
              <a:solidFill>
                <a:srgbClr val="545454"/>
              </a:solidFill>
              <a:latin typeface="游ゴシック Medium" panose="020B0500000000000000" pitchFamily="50" charset="-128"/>
              <a:ea typeface="游ゴシック Medium" panose="020B0500000000000000" pitchFamily="50" charset="-128"/>
              <a:cs typeface="Arial" panose="020B0604020202020204" pitchFamily="34" charset="0"/>
            </a:endParaRPr>
          </a:p>
          <a:p>
            <a:r>
              <a:rPr lang="en-US" altLang="ja-JP" sz="2000" kern="100" dirty="0" err="1" smtClean="0">
                <a:solidFill>
                  <a:srgbClr val="545454"/>
                </a:solidFill>
                <a:latin typeface="游ゴシック Medium" panose="020B0500000000000000" pitchFamily="50" charset="-128"/>
                <a:ea typeface="游ゴシック Medium" panose="020B0500000000000000" pitchFamily="50" charset="-128"/>
                <a:cs typeface="Times New Roman" panose="02020603050405020304" pitchFamily="18" charset="0"/>
              </a:rPr>
              <a:t>e-mail:arai@p.kanazawa-u.ac.jp</a:t>
            </a:r>
            <a:r>
              <a:rPr lang="ja-JP" altLang="ja-JP" sz="2000" kern="100" dirty="0" smtClean="0">
                <a:solidFill>
                  <a:srgbClr val="545454"/>
                </a:solidFill>
                <a:latin typeface="游ゴシック Medium" panose="020B0500000000000000" pitchFamily="50" charset="-128"/>
                <a:ea typeface="游ゴシック Medium" panose="020B0500000000000000" pitchFamily="50" charset="-128"/>
                <a:cs typeface="Times New Roman" panose="02020603050405020304" pitchFamily="18" charset="0"/>
              </a:rPr>
              <a:t> </a:t>
            </a:r>
            <a:endParaRPr lang="ja-JP" altLang="en-US" sz="2000" dirty="0">
              <a:latin typeface="游ゴシック Medium" panose="020B0500000000000000" pitchFamily="50" charset="-128"/>
              <a:ea typeface="游ゴシック Medium" panose="020B0500000000000000" pitchFamily="50" charset="-128"/>
            </a:endParaRPr>
          </a:p>
        </p:txBody>
      </p:sp>
      <p:sp>
        <p:nvSpPr>
          <p:cNvPr id="10" name="正方形/長方形 9"/>
          <p:cNvSpPr/>
          <p:nvPr/>
        </p:nvSpPr>
        <p:spPr>
          <a:xfrm>
            <a:off x="143305" y="6400350"/>
            <a:ext cx="6392791" cy="1631216"/>
          </a:xfrm>
          <a:prstGeom prst="rect">
            <a:avLst/>
          </a:prstGeom>
        </p:spPr>
        <p:txBody>
          <a:bodyPr wrap="square">
            <a:spAutoFit/>
          </a:bodyPr>
          <a:lstStyle/>
          <a:p>
            <a:r>
              <a:rPr lang="ja-JP" altLang="en-US" sz="2000" b="1" dirty="0" smtClean="0">
                <a:latin typeface="游ゴシック Medium" panose="020B0500000000000000" pitchFamily="50" charset="-128"/>
                <a:ea typeface="游ゴシック Medium" panose="020B0500000000000000" pitchFamily="50" charset="-128"/>
              </a:rPr>
              <a:t>申し込み締め切り</a:t>
            </a:r>
            <a:r>
              <a:rPr lang="ja-JP" altLang="en-US" sz="2000" dirty="0" smtClean="0">
                <a:latin typeface="游ゴシック Medium" panose="020B0500000000000000" pitchFamily="50" charset="-128"/>
                <a:ea typeface="游ゴシック Medium" panose="020B0500000000000000" pitchFamily="50" charset="-128"/>
              </a:rPr>
              <a:t>：</a:t>
            </a:r>
            <a:r>
              <a:rPr lang="en-US" altLang="ja-JP" sz="2000" dirty="0" smtClean="0">
                <a:latin typeface="游ゴシック Medium" panose="020B0500000000000000" pitchFamily="50" charset="-128"/>
                <a:ea typeface="游ゴシック Medium" panose="020B0500000000000000" pitchFamily="50" charset="-128"/>
              </a:rPr>
              <a:t>2026 </a:t>
            </a:r>
            <a:r>
              <a:rPr lang="ja-JP" altLang="en-US" sz="2000" dirty="0" smtClean="0">
                <a:latin typeface="游ゴシック Medium" panose="020B0500000000000000" pitchFamily="50" charset="-128"/>
                <a:ea typeface="游ゴシック Medium" panose="020B0500000000000000" pitchFamily="50" charset="-128"/>
              </a:rPr>
              <a:t>年</a:t>
            </a:r>
            <a:r>
              <a:rPr lang="en-US" altLang="ja-JP" sz="2000" dirty="0" smtClean="0">
                <a:latin typeface="游ゴシック Medium" panose="020B0500000000000000" pitchFamily="50" charset="-128"/>
                <a:ea typeface="游ゴシック Medium" panose="020B0500000000000000" pitchFamily="50" charset="-128"/>
              </a:rPr>
              <a:t>3 </a:t>
            </a:r>
            <a:r>
              <a:rPr lang="ja-JP" altLang="en-US" sz="2000" dirty="0">
                <a:latin typeface="游ゴシック Medium" panose="020B0500000000000000" pitchFamily="50" charset="-128"/>
                <a:ea typeface="游ゴシック Medium" panose="020B0500000000000000" pitchFamily="50" charset="-128"/>
              </a:rPr>
              <a:t>月 </a:t>
            </a:r>
            <a:r>
              <a:rPr lang="ja-JP" altLang="en-US" sz="2000" dirty="0" smtClean="0">
                <a:latin typeface="游ゴシック Medium" panose="020B0500000000000000" pitchFamily="50" charset="-128"/>
                <a:ea typeface="游ゴシック Medium" panose="020B0500000000000000" pitchFamily="50" charset="-128"/>
              </a:rPr>
              <a:t>６日</a:t>
            </a:r>
            <a:endParaRPr lang="en-US" altLang="ja-JP" sz="2000" dirty="0" smtClean="0">
              <a:latin typeface="游ゴシック Medium" panose="020B0500000000000000" pitchFamily="50" charset="-128"/>
              <a:ea typeface="游ゴシック Medium" panose="020B0500000000000000" pitchFamily="50" charset="-128"/>
            </a:endParaRPr>
          </a:p>
          <a:p>
            <a:r>
              <a:rPr lang="ja-JP" altLang="en-US" sz="2000" b="1" dirty="0" smtClean="0">
                <a:latin typeface="游ゴシック Medium" panose="020B0500000000000000" pitchFamily="50" charset="-128"/>
                <a:ea typeface="游ゴシック Medium" panose="020B0500000000000000" pitchFamily="50" charset="-128"/>
              </a:rPr>
              <a:t>参加</a:t>
            </a:r>
            <a:r>
              <a:rPr lang="ja-JP" altLang="en-US" sz="2000" b="1" dirty="0">
                <a:latin typeface="游ゴシック Medium" panose="020B0500000000000000" pitchFamily="50" charset="-128"/>
                <a:ea typeface="游ゴシック Medium" panose="020B0500000000000000" pitchFamily="50" charset="-128"/>
              </a:rPr>
              <a:t>申し込み</a:t>
            </a:r>
            <a:r>
              <a:rPr lang="ja-JP" altLang="en-US" sz="2000" dirty="0">
                <a:latin typeface="游ゴシック Medium" panose="020B0500000000000000" pitchFamily="50" charset="-128"/>
                <a:ea typeface="游ゴシック Medium" panose="020B0500000000000000" pitchFamily="50" charset="-128"/>
              </a:rPr>
              <a:t>：</a:t>
            </a:r>
            <a:r>
              <a:rPr lang="en-US" altLang="ja-JP" sz="2000" dirty="0">
                <a:latin typeface="游ゴシック Medium" panose="020B0500000000000000" pitchFamily="50" charset="-128"/>
                <a:ea typeface="游ゴシック Medium" panose="020B0500000000000000" pitchFamily="50" charset="-128"/>
              </a:rPr>
              <a:t>Google</a:t>
            </a:r>
            <a:r>
              <a:rPr lang="ja-JP" altLang="en-US" sz="2000" dirty="0">
                <a:latin typeface="游ゴシック Medium" panose="020B0500000000000000" pitchFamily="50" charset="-128"/>
                <a:ea typeface="游ゴシック Medium" panose="020B0500000000000000" pitchFamily="50" charset="-128"/>
              </a:rPr>
              <a:t>フォームに必要事項を記入してください。オンラインセミナー参加方法をお送りします。ご入力いただいた情報は、本イベント運営以外の目的では使用</a:t>
            </a:r>
            <a:r>
              <a:rPr lang="ja-JP" altLang="en-US" sz="2000" dirty="0" smtClean="0">
                <a:latin typeface="游ゴシック Medium" panose="020B0500000000000000" pitchFamily="50" charset="-128"/>
                <a:ea typeface="游ゴシック Medium" panose="020B0500000000000000" pitchFamily="50" charset="-128"/>
              </a:rPr>
              <a:t>いたしません。</a:t>
            </a:r>
            <a:endParaRPr lang="ja-JP" altLang="en-US" sz="2000" dirty="0">
              <a:latin typeface="游ゴシック Medium" panose="020B0500000000000000" pitchFamily="50" charset="-128"/>
              <a:ea typeface="游ゴシック Medium" panose="020B0500000000000000" pitchFamily="50" charset="-128"/>
            </a:endParaRPr>
          </a:p>
        </p:txBody>
      </p:sp>
      <p:sp>
        <p:nvSpPr>
          <p:cNvPr id="11" name="正方形/長方形 10"/>
          <p:cNvSpPr/>
          <p:nvPr/>
        </p:nvSpPr>
        <p:spPr>
          <a:xfrm>
            <a:off x="222273" y="8006630"/>
            <a:ext cx="4972878" cy="830997"/>
          </a:xfrm>
          <a:prstGeom prst="rect">
            <a:avLst/>
          </a:prstGeom>
        </p:spPr>
        <p:txBody>
          <a:bodyPr wrap="square">
            <a:spAutoFit/>
          </a:bodyPr>
          <a:lstStyle/>
          <a:p>
            <a:r>
              <a:rPr lang="en-US" altLang="ja-JP" sz="1600" dirty="0"/>
              <a:t>https://docs.google.com/forms/d/e/1FAIpQLSenw8Za8sv-4lr_1Ybry_cwaV8kjd3APC1Tl0uhgGBwbxTlJg/viewform?usp=dialog</a:t>
            </a:r>
            <a:endParaRPr lang="ja-JP" altLang="en-US" sz="1600" dirty="0"/>
          </a:p>
        </p:txBody>
      </p:sp>
      <p:pic>
        <p:nvPicPr>
          <p:cNvPr id="4" name="図 3"/>
          <p:cNvPicPr>
            <a:picLocks noChangeAspect="1"/>
          </p:cNvPicPr>
          <p:nvPr/>
        </p:nvPicPr>
        <p:blipFill>
          <a:blip r:embed="rId2"/>
          <a:stretch>
            <a:fillRect/>
          </a:stretch>
        </p:blipFill>
        <p:spPr>
          <a:xfrm>
            <a:off x="5112517" y="7720926"/>
            <a:ext cx="1584531" cy="1584531"/>
          </a:xfrm>
          <a:prstGeom prst="rect">
            <a:avLst/>
          </a:prstGeom>
        </p:spPr>
      </p:pic>
      <p:sp>
        <p:nvSpPr>
          <p:cNvPr id="13" name="Rectangle 4"/>
          <p:cNvSpPr>
            <a:spLocks noChangeArrowheads="1"/>
          </p:cNvSpPr>
          <p:nvPr/>
        </p:nvSpPr>
        <p:spPr bwMode="auto">
          <a:xfrm>
            <a:off x="143305" y="5217024"/>
            <a:ext cx="662778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rgbClr val="222222"/>
                </a:solidFill>
                <a:effectLst/>
                <a:latin typeface="+mn-ea"/>
                <a:cs typeface="Arial" panose="020B0604020202020204" pitchFamily="34" charset="0"/>
              </a:rPr>
              <a:t>松下先生から：「</a:t>
            </a:r>
            <a:r>
              <a:rPr kumimoji="0" lang="ja-JP" altLang="ja-JP" b="0" i="0" u="none" strike="noStrike" cap="none" normalizeH="0" baseline="0" dirty="0" smtClean="0">
                <a:ln>
                  <a:noFill/>
                </a:ln>
                <a:solidFill>
                  <a:srgbClr val="222222"/>
                </a:solidFill>
                <a:effectLst/>
                <a:latin typeface="+mn-ea"/>
                <a:cs typeface="Arial" panose="020B0604020202020204" pitchFamily="34" charset="0"/>
              </a:rPr>
              <a:t>能登半島地震では、半島という地形的な要因から被災地が陸の孤島と化しました。このような場合に、どのようにして地域での医薬品の供給体制を確保するべきか薬剤師の職能発揮を中心に本セミナーで提言します。</a:t>
            </a:r>
            <a:r>
              <a:rPr kumimoji="0" lang="ja-JP" altLang="en-US" b="0" i="0" u="none" strike="noStrike" cap="none" normalizeH="0" baseline="0" dirty="0" smtClean="0">
                <a:ln>
                  <a:noFill/>
                </a:ln>
                <a:solidFill>
                  <a:srgbClr val="222222"/>
                </a:solidFill>
                <a:effectLst/>
                <a:latin typeface="+mn-ea"/>
                <a:cs typeface="Arial" panose="020B0604020202020204" pitchFamily="34" charset="0"/>
              </a:rPr>
              <a:t>」</a:t>
            </a:r>
            <a:endParaRPr kumimoji="0" lang="ja-JP" altLang="ja-JP" b="0" i="0" u="none" strike="noStrike" cap="none" normalizeH="0" baseline="0" dirty="0" smtClean="0">
              <a:ln>
                <a:noFill/>
              </a:ln>
              <a:solidFill>
                <a:schemeClr val="tx1"/>
              </a:solidFill>
              <a:effectLst/>
              <a:latin typeface="+mn-ea"/>
            </a:endParaRPr>
          </a:p>
        </p:txBody>
      </p:sp>
    </p:spTree>
    <p:extLst>
      <p:ext uri="{BB962C8B-B14F-4D97-AF65-F5344CB8AC3E}">
        <p14:creationId xmlns:p14="http://schemas.microsoft.com/office/powerpoint/2010/main" val="14053032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218</TotalTime>
  <Words>193</Words>
  <Application>Microsoft Office PowerPoint</Application>
  <PresentationFormat>A4 210 x 297 mm</PresentationFormat>
  <Paragraphs>16</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游ゴシック</vt:lpstr>
      <vt:lpstr>游ゴシック Light</vt:lpstr>
      <vt:lpstr>游ゴシック Medium</vt:lpstr>
      <vt:lpstr>Arial</vt:lpstr>
      <vt:lpstr>Calibri</vt:lpstr>
      <vt:lpstr>Calibri Light</vt:lpstr>
      <vt:lpstr>Times New Roman</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荒井　國三@ＤＩ室</dc:creator>
  <cp:lastModifiedBy>kanazawa-1</cp:lastModifiedBy>
  <cp:revision>24</cp:revision>
  <cp:lastPrinted>2025-10-28T21:21:24Z</cp:lastPrinted>
  <dcterms:created xsi:type="dcterms:W3CDTF">2025-10-02T02:53:30Z</dcterms:created>
  <dcterms:modified xsi:type="dcterms:W3CDTF">2026-02-10T07:00:08Z</dcterms:modified>
</cp:coreProperties>
</file>